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84" r:id="rId11"/>
    <p:sldId id="263" r:id="rId12"/>
    <p:sldId id="273" r:id="rId13"/>
    <p:sldId id="274" r:id="rId14"/>
    <p:sldId id="275" r:id="rId15"/>
    <p:sldId id="266" r:id="rId16"/>
    <p:sldId id="267" r:id="rId17"/>
    <p:sldId id="268" r:id="rId18"/>
    <p:sldId id="276" r:id="rId19"/>
    <p:sldId id="269" r:id="rId20"/>
    <p:sldId id="270" r:id="rId21"/>
    <p:sldId id="271" r:id="rId22"/>
    <p:sldId id="272" r:id="rId23"/>
    <p:sldId id="286" r:id="rId24"/>
    <p:sldId id="287" r:id="rId25"/>
    <p:sldId id="285" r:id="rId26"/>
    <p:sldId id="279" r:id="rId27"/>
    <p:sldId id="283" r:id="rId28"/>
    <p:sldId id="288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62" y="1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03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35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46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404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33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79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26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61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12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6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11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83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986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0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0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4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E7D1-508F-4210-94CB-F6EE7F5125DF}" type="datetimeFigureOut">
              <a:rPr lang="fi-FI" smtClean="0"/>
              <a:t>10.10.2017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23CAEE-5440-47BC-B09E-D0CFB2839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6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fi/url?sa=i&amp;rct=j&amp;q=&amp;esrc=s&amp;frm=1&amp;source=images&amp;cd=&amp;cad=rja&amp;docid=wXlz7MzAJjpZbM&amp;tbnid=KtOSHlYlV7C4WM:&amp;ved=0CAUQjRw&amp;url=http://www.bayesian-inference.com/samplesize&amp;ei=09g7UqOZEeG44ATWp4HQCg&amp;psig=AFQjCNGwrBOLE1ekcYj9ei6K_8r5Jz3l5A&amp;ust=137974022565630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fi/url?sa=i&amp;rct=j&amp;q=&amp;esrc=s&amp;frm=1&amp;source=images&amp;cd=&amp;cad=rja&amp;docid=IEySvHvOn9NX7M&amp;tbnid=jS0hCrlBmYmN7M:&amp;ved=0CAUQjRw&amp;url=http://jamanetwork.com/article.aspx?articleid%3D1199149&amp;ei=5hs8UrE6w9HhBK3MgJgK&amp;bvm=bv.52434380,d.bGE&amp;psig=AFQjCNGGJrNlvXLO7Mh-fNXEH0K_mMck-A&amp;ust=137975740999985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793" y="2207302"/>
            <a:ext cx="8560211" cy="1646302"/>
          </a:xfrm>
        </p:spPr>
        <p:txBody>
          <a:bodyPr/>
          <a:lstStyle/>
          <a:p>
            <a:r>
              <a:rPr lang="fi-FI" altLang="fi-FI" sz="6600" b="1" dirty="0" smtClean="0">
                <a:solidFill>
                  <a:schemeClr val="tx1"/>
                </a:solidFill>
              </a:rPr>
              <a:t>Tilastotieteen etiikka</a:t>
            </a:r>
            <a:br>
              <a:rPr lang="fi-FI" altLang="fi-FI" sz="6600" b="1" dirty="0" smtClean="0">
                <a:solidFill>
                  <a:schemeClr val="tx1"/>
                </a:solidFill>
              </a:rPr>
            </a:br>
            <a:endParaRPr lang="fi-FI" sz="6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2629" y="4905619"/>
            <a:ext cx="7192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anose="05010101010101010101" pitchFamily="2" charset="2"/>
              <a:buNone/>
            </a:pPr>
            <a:r>
              <a:rPr lang="fi-FI" altLang="fi-FI" sz="2400" b="1" dirty="0" smtClean="0"/>
              <a:t>Jouko Miettunen, Professori, Akatemiatutkija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400" dirty="0" smtClean="0"/>
              <a:t>Elinikäisen terveyden tutkimusyksikkö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400" dirty="0" smtClean="0"/>
              <a:t>Oulun yliopisto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400" dirty="0" smtClean="0"/>
              <a:t>jouko.miettunen@oulu.fi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375100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419" y="625986"/>
            <a:ext cx="6828697" cy="3880773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</a:pPr>
            <a:r>
              <a:rPr lang="fi-FI" sz="3600" b="1" dirty="0"/>
              <a:t>Tilastollinen merkitsevyys vs. vaikutus (</a:t>
            </a:r>
            <a:r>
              <a:rPr lang="fi-FI" sz="3600" b="1" i="1" dirty="0" err="1"/>
              <a:t>effect</a:t>
            </a:r>
            <a:r>
              <a:rPr lang="fi-FI" sz="3600" b="1" dirty="0"/>
              <a:t>) ?</a:t>
            </a:r>
          </a:p>
          <a:p>
            <a:pPr lvl="0">
              <a:spcBef>
                <a:spcPts val="1800"/>
              </a:spcBef>
            </a:pPr>
            <a:r>
              <a:rPr lang="en-US" sz="3600" b="1" i="1" dirty="0"/>
              <a:t>“The difference between ‘significant’ and ‘not significant’ is not itself statistically significant”</a:t>
            </a:r>
            <a:endParaRPr lang="fi-FI" sz="3600" b="1" dirty="0"/>
          </a:p>
          <a:p>
            <a:pPr lvl="0">
              <a:spcBef>
                <a:spcPts val="1800"/>
              </a:spcBef>
            </a:pPr>
            <a:r>
              <a:rPr lang="en-US" sz="3600" b="1" i="1" dirty="0"/>
              <a:t>”Absence of evidence is not evidence of </a:t>
            </a:r>
            <a:r>
              <a:rPr lang="en-US" sz="3600" b="1" i="1" dirty="0" smtClean="0"/>
              <a:t>absence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98951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277" y="380752"/>
            <a:ext cx="8596668" cy="1320800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Tilastollinen voima</a:t>
            </a:r>
            <a:endParaRPr lang="fi-FI" sz="4800" b="1" dirty="0"/>
          </a:p>
        </p:txBody>
      </p:sp>
      <p:pic>
        <p:nvPicPr>
          <p:cNvPr id="4" name="Picture 2" descr="http://www.bayesian-inference.com/images/ban-samplesiz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74263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4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6277" y="380752"/>
            <a:ext cx="8596668" cy="1320800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Voima-analyysit</a:t>
            </a:r>
            <a:endParaRPr lang="fi-FI" sz="4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59644" y="1588094"/>
            <a:ext cx="6828697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i-FI" sz="3600" dirty="0"/>
              <a:t>Power </a:t>
            </a:r>
            <a:r>
              <a:rPr lang="fi-FI" sz="3600" dirty="0" err="1"/>
              <a:t>analyses</a:t>
            </a:r>
            <a:endParaRPr lang="fi-FI" sz="3600" dirty="0"/>
          </a:p>
          <a:p>
            <a:pPr>
              <a:spcBef>
                <a:spcPts val="1800"/>
              </a:spcBef>
            </a:pPr>
            <a:r>
              <a:rPr lang="fi-FI" sz="3600" dirty="0"/>
              <a:t>Hyvin tehty voima-analyysi tulisi olla osa kaikkia tutkimussuunnitelmia!</a:t>
            </a:r>
          </a:p>
          <a:p>
            <a:pPr>
              <a:spcBef>
                <a:spcPts val="1800"/>
              </a:spcBef>
            </a:pPr>
            <a:r>
              <a:rPr lang="fi-FI" sz="3600" dirty="0"/>
              <a:t>Liian paljon tutkimusta liian pienillä aineistoilla  eettinen ongelma!</a:t>
            </a:r>
          </a:p>
        </p:txBody>
      </p:sp>
    </p:spTree>
    <p:extLst>
      <p:ext uri="{BB962C8B-B14F-4D97-AF65-F5344CB8AC3E}">
        <p14:creationId xmlns:p14="http://schemas.microsoft.com/office/powerpoint/2010/main" val="202718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76317" y="127199"/>
            <a:ext cx="8596668" cy="1320800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Voima-analyysit</a:t>
            </a:r>
            <a:endParaRPr lang="fi-FI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3116260" y="6393050"/>
            <a:ext cx="416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i-FI" altLang="fi-FI" dirty="0" err="1">
                <a:solidFill>
                  <a:schemeClr val="bg1">
                    <a:lumMod val="50000"/>
                  </a:schemeClr>
                </a:solidFill>
              </a:rPr>
              <a:t>Moher</a:t>
            </a:r>
            <a:r>
              <a:rPr lang="fi-FI" altLang="fi-FI" dirty="0">
                <a:solidFill>
                  <a:schemeClr val="bg1">
                    <a:lumMod val="50000"/>
                  </a:schemeClr>
                </a:solidFill>
              </a:rPr>
              <a:t> et al. CONSORT </a:t>
            </a:r>
            <a:r>
              <a:rPr lang="fi-FI" altLang="fi-FI" dirty="0" err="1">
                <a:solidFill>
                  <a:schemeClr val="bg1">
                    <a:lumMod val="50000"/>
                  </a:schemeClr>
                </a:solidFill>
              </a:rPr>
              <a:t>statement</a:t>
            </a:r>
            <a:r>
              <a:rPr lang="fi-FI" altLang="fi-FI" dirty="0">
                <a:solidFill>
                  <a:schemeClr val="bg1">
                    <a:lumMod val="50000"/>
                  </a:schemeClr>
                </a:solidFill>
              </a:rPr>
              <a:t> 2010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0369" y="1091138"/>
            <a:ext cx="9109471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i-FI" sz="2800" dirty="0"/>
              <a:t>Otoskoot kliinisissä kokeissa ovat yleensä pieniä, esim. 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Nivelreuma: mediaani otoskoko 54 potilasta (196 kliinistä koetta)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Ihotaudit: 46 potilasta (73 koetta)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Skitsofrenia: 65 potilasta (2000 koetta)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Otoskoko ei yleensä perustu mihinkään!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Post hoc voima-analyysit ovat turhia, luottamusvälit kertovat voimasta</a:t>
            </a:r>
          </a:p>
        </p:txBody>
      </p:sp>
    </p:spTree>
    <p:extLst>
      <p:ext uri="{BB962C8B-B14F-4D97-AF65-F5344CB8AC3E}">
        <p14:creationId xmlns:p14="http://schemas.microsoft.com/office/powerpoint/2010/main" val="298395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2911" y="126310"/>
            <a:ext cx="8596668" cy="1320800"/>
          </a:xfrm>
        </p:spPr>
        <p:txBody>
          <a:bodyPr>
            <a:normAutofit/>
          </a:bodyPr>
          <a:lstStyle/>
          <a:p>
            <a:r>
              <a:rPr lang="fi-FI" sz="4800" b="1" dirty="0" smtClean="0"/>
              <a:t>Voima-analyysit</a:t>
            </a:r>
            <a:endParaRPr lang="fi-FI" sz="4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6509" y="1188030"/>
            <a:ext cx="9109471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fi-FI" sz="2800" b="1" dirty="0"/>
              <a:t>Tarvittavat tiedot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Tutkittavien määrä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Tärkeimmän vasteen esiintyvyys (odotettu vastetapahtumien määrä)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800" b="1" dirty="0"/>
              <a:t>Tehtävät oletukset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Vaikutuksen koko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Tilastollisen merkitsevyyden raja (α)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Tilastollinen voima (1-β)</a:t>
            </a:r>
          </a:p>
          <a:p>
            <a:pPr>
              <a:spcBef>
                <a:spcPts val="1800"/>
              </a:spcBef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83759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1005" y="6394548"/>
            <a:ext cx="6096000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Suresh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KP &amp;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Chandrashekara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S. J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Hum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Reprod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Sci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2012; 5: 7–13.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3029" y="258390"/>
            <a:ext cx="9561091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fi-FI" sz="2800" b="1" i="1" dirty="0"/>
              <a:t>Alfa </a:t>
            </a:r>
            <a:r>
              <a:rPr lang="fi-FI" sz="2800" b="1" dirty="0"/>
              <a:t>eli merkitsevyystaso (esim. 0.05 tai 5%)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Todennäköisyys että ero löytyy vaikka sitä ei ole olemassa (väärä positiivinen löydös)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800" b="1" i="1" dirty="0" err="1"/>
              <a:t>Beta</a:t>
            </a:r>
            <a:r>
              <a:rPr lang="fi-FI" sz="2800" b="1" i="1" dirty="0"/>
              <a:t> </a:t>
            </a:r>
            <a:r>
              <a:rPr lang="fi-FI" sz="2800" b="1" dirty="0"/>
              <a:t>eli voima (</a:t>
            </a:r>
            <a:r>
              <a:rPr lang="fi-FI" sz="2800" b="1" dirty="0" smtClean="0"/>
              <a:t>esim. </a:t>
            </a:r>
            <a:r>
              <a:rPr lang="fi-FI" sz="2800" b="1" dirty="0"/>
              <a:t>0.8 tai 80%)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Todennäköisyys että löydetty ero on todellinen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800" b="1" dirty="0"/>
              <a:t>Välianalyysit (</a:t>
            </a:r>
            <a:r>
              <a:rPr lang="fi-FI" sz="2800" b="1" i="1" dirty="0" err="1"/>
              <a:t>interim</a:t>
            </a:r>
            <a:r>
              <a:rPr lang="fi-FI" sz="2800" b="1" i="1" dirty="0"/>
              <a:t> </a:t>
            </a:r>
            <a:r>
              <a:rPr lang="fi-FI" sz="2800" b="1" i="1" dirty="0" err="1"/>
              <a:t>analyses</a:t>
            </a:r>
            <a:r>
              <a:rPr lang="fi-FI" sz="2800" b="1" dirty="0"/>
              <a:t>)</a:t>
            </a:r>
            <a:r>
              <a:rPr lang="fi-FI" sz="2800" dirty="0"/>
              <a:t> </a:t>
            </a:r>
            <a:endParaRPr lang="fi-FI" sz="2800" dirty="0" smtClean="0"/>
          </a:p>
          <a:p>
            <a:pPr>
              <a:spcBef>
                <a:spcPts val="1800"/>
              </a:spcBef>
            </a:pPr>
            <a:r>
              <a:rPr lang="fi-FI" sz="2800" dirty="0" smtClean="0"/>
              <a:t>Etukäteen </a:t>
            </a:r>
            <a:r>
              <a:rPr lang="fi-FI" sz="2800" dirty="0"/>
              <a:t>(</a:t>
            </a:r>
            <a:r>
              <a:rPr lang="fi-FI" sz="2800" i="1" dirty="0"/>
              <a:t>a </a:t>
            </a:r>
            <a:r>
              <a:rPr lang="fi-FI" sz="2800" i="1" dirty="0" err="1"/>
              <a:t>priori</a:t>
            </a:r>
            <a:r>
              <a:rPr lang="fi-FI" sz="2800" dirty="0"/>
              <a:t>) suunniteltuja analyyseja meneillään olevaan kliiniseen kokeeseen </a:t>
            </a:r>
            <a:endParaRPr lang="fi-FI" sz="2800" dirty="0" smtClean="0"/>
          </a:p>
          <a:p>
            <a:pPr>
              <a:spcBef>
                <a:spcPts val="1800"/>
              </a:spcBef>
            </a:pPr>
            <a:r>
              <a:rPr lang="fi-FI" sz="2800" dirty="0" smtClean="0"/>
              <a:t>Syyt </a:t>
            </a:r>
            <a:r>
              <a:rPr lang="fi-FI" sz="2800" dirty="0"/>
              <a:t>eettisiä tai taloudellisia, voima voi jäädä riittämättömäksi?</a:t>
            </a:r>
          </a:p>
          <a:p>
            <a:pPr>
              <a:spcBef>
                <a:spcPts val="1800"/>
              </a:spcBef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7519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36223" y="6457890"/>
            <a:ext cx="820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i-FI" altLang="fi-FI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http://homepage.stat.uiowa.edu/~rlenth/Power/index.html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18576" r="46484" b="34984"/>
          <a:stretch>
            <a:fillRect/>
          </a:stretch>
        </p:blipFill>
        <p:spPr bwMode="auto">
          <a:xfrm>
            <a:off x="8388211" y="391379"/>
            <a:ext cx="310197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6193335" y="5279666"/>
            <a:ext cx="1956752" cy="11782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1066905" y="530174"/>
            <a:ext cx="7083182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i-FI" altLang="fi-FI" sz="3200" b="1" dirty="0">
                <a:solidFill>
                  <a:schemeClr val="tx1"/>
                </a:solidFill>
              </a:rPr>
              <a:t>Erilaisia</a:t>
            </a:r>
            <a:r>
              <a:rPr lang="fi-FI" altLang="fi-FI" sz="3200" dirty="0">
                <a:solidFill>
                  <a:schemeClr val="tx1"/>
                </a:solidFill>
              </a:rPr>
              <a:t> </a:t>
            </a:r>
            <a:r>
              <a:rPr lang="fi-FI" altLang="fi-FI" sz="3200" b="1" dirty="0">
                <a:solidFill>
                  <a:schemeClr val="tx1"/>
                </a:solidFill>
              </a:rPr>
              <a:t>asetelmia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Keskiarvojen tai osuuksien erot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Monimuuttujamallit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altLang="fi-FI" sz="3200" b="1" dirty="0">
                <a:solidFill>
                  <a:schemeClr val="tx1"/>
                </a:solidFill>
              </a:rPr>
              <a:t>Erilaisia ohjelmia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Nettilaskurit 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Spesifit ohjelmat, esim. SPSS </a:t>
            </a:r>
            <a:r>
              <a:rPr lang="fi-FI" sz="3200" dirty="0" err="1"/>
              <a:t>sample</a:t>
            </a:r>
            <a:r>
              <a:rPr lang="fi-FI" sz="3200" dirty="0"/>
              <a:t> </a:t>
            </a:r>
            <a:r>
              <a:rPr lang="fi-FI" sz="3200" dirty="0" err="1"/>
              <a:t>power</a:t>
            </a:r>
            <a:endParaRPr lang="fi-FI" sz="3200" dirty="0"/>
          </a:p>
          <a:p>
            <a:pPr>
              <a:spcBef>
                <a:spcPts val="1800"/>
              </a:spcBef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8303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2911" y="6386598"/>
            <a:ext cx="6096000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Suresh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KP &amp;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Chandrashekara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S. J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Hum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Reprod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Sci</a:t>
            </a:r>
            <a:r>
              <a:rPr lang="fi-FI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2012; 5: 7–13.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8511" y="403844"/>
            <a:ext cx="9561091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i-FI" altLang="fi-FI" sz="2800" b="1" dirty="0">
                <a:solidFill>
                  <a:schemeClr val="tx1"/>
                </a:solidFill>
              </a:rPr>
              <a:t>Tutkimusasetelma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Kliinisissä kokeissa pienempi otoskoko on riittävä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altLang="fi-FI" sz="2800" b="1" dirty="0">
                <a:solidFill>
                  <a:schemeClr val="tx1"/>
                </a:solidFill>
              </a:rPr>
              <a:t>Varianssi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Suurempi varianssi vaatii isompaa aineistoa ryhmäerojen löytämiseksi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altLang="fi-FI" sz="2800" b="1" dirty="0">
                <a:solidFill>
                  <a:schemeClr val="tx1"/>
                </a:solidFill>
              </a:rPr>
              <a:t>Seurantatutkimukset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Huomioi kato (muutot, kuolemat, kieltäytymiset</a:t>
            </a:r>
            <a:r>
              <a:rPr lang="fi-FI" sz="2800" dirty="0" smtClean="0"/>
              <a:t>)</a:t>
            </a:r>
          </a:p>
          <a:p>
            <a:pPr>
              <a:spcBef>
                <a:spcPts val="1800"/>
              </a:spcBef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4583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44054" y="294975"/>
            <a:ext cx="6297435" cy="11375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i-FI" altLang="fi-FI" sz="4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Intention-to-</a:t>
            </a:r>
            <a:r>
              <a:rPr lang="fi-FI" altLang="fi-FI" sz="48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treat</a:t>
            </a:r>
            <a:endParaRPr lang="fi-FI" altLang="fi-FI" sz="4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http://jama.jamanetwork.com/data/journals/jama/24277/m_jmn120028f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97" y="202064"/>
            <a:ext cx="5642707" cy="656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66228" y="5072578"/>
            <a:ext cx="3748088" cy="954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dirty="0">
                <a:solidFill>
                  <a:srgbClr val="FF0000"/>
                </a:solidFill>
              </a:rPr>
              <a:t>Satunnaistamisen vaikutus säilyy!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2046" y="1983692"/>
            <a:ext cx="6621449" cy="150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i-FI" sz="2800" dirty="0" smtClean="0"/>
              <a:t>Suositus </a:t>
            </a:r>
            <a:r>
              <a:rPr lang="fi-FI" sz="2800" dirty="0"/>
              <a:t>analyyseille kliinisissä kokeissa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Aineisto analysoidaan satunnaistamisen mukaisesti</a:t>
            </a:r>
            <a:r>
              <a:rPr lang="fi-FI" sz="2800" dirty="0" smtClean="0"/>
              <a:t>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8185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8139" y="-69047"/>
            <a:ext cx="7516801" cy="821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i-FI" altLang="fi-FI" sz="3600" b="1" dirty="0" smtClean="0">
                <a:solidFill>
                  <a:schemeClr val="accent1"/>
                </a:solidFill>
              </a:rPr>
              <a:t>Kliinisten kokeiden raportoinnista</a:t>
            </a:r>
            <a:endParaRPr lang="fi-FI" altLang="fi-FI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83" y="1126236"/>
            <a:ext cx="3873696" cy="22530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5429" y="912876"/>
            <a:ext cx="10018291" cy="3880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fi-FI" altLang="fi-FI" sz="2000" b="1" dirty="0">
                <a:solidFill>
                  <a:schemeClr val="tx1"/>
                </a:solidFill>
              </a:rPr>
              <a:t>Menetelmät</a:t>
            </a:r>
            <a:endParaRPr lang="fi-FI" sz="2000" b="1" dirty="0" smtClean="0"/>
          </a:p>
          <a:p>
            <a:pPr>
              <a:spcBef>
                <a:spcPts val="1200"/>
              </a:spcBef>
            </a:pPr>
            <a:r>
              <a:rPr lang="fi-FI" sz="2000" dirty="0"/>
              <a:t>Intervention valinta</a:t>
            </a:r>
          </a:p>
          <a:p>
            <a:pPr lvl="1">
              <a:spcBef>
                <a:spcPts val="1200"/>
              </a:spcBef>
            </a:pPr>
            <a:r>
              <a:rPr lang="fi-FI" sz="2000" dirty="0"/>
              <a:t>Perusteet? Tutkimuksen kesto? Yleistettävyys?</a:t>
            </a:r>
          </a:p>
          <a:p>
            <a:pPr>
              <a:spcBef>
                <a:spcPts val="1200"/>
              </a:spcBef>
            </a:pPr>
            <a:r>
              <a:rPr lang="fi-FI" sz="2000" dirty="0"/>
              <a:t>Ensisijainen vs. toissijainen vaste, alaryhmien analyysit</a:t>
            </a:r>
          </a:p>
          <a:p>
            <a:pPr>
              <a:spcBef>
                <a:spcPts val="1200"/>
              </a:spcBef>
            </a:pPr>
            <a:r>
              <a:rPr lang="fi-FI" sz="2000" dirty="0"/>
              <a:t>Tilastolliset menetelmät tulisi esittää selkeästi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000" b="1" dirty="0">
                <a:solidFill>
                  <a:schemeClr val="tx1"/>
                </a:solidFill>
              </a:rPr>
              <a:t>Tulokset</a:t>
            </a:r>
            <a:endParaRPr lang="fi-FI" sz="2000" b="1" dirty="0"/>
          </a:p>
          <a:p>
            <a:pPr>
              <a:spcBef>
                <a:spcPts val="1200"/>
              </a:spcBef>
            </a:pPr>
            <a:r>
              <a:rPr lang="fi-FI" sz="2000" dirty="0"/>
              <a:t>Aineiston kuvaus</a:t>
            </a:r>
          </a:p>
          <a:p>
            <a:pPr>
              <a:spcBef>
                <a:spcPts val="1200"/>
              </a:spcBef>
            </a:pPr>
            <a:r>
              <a:rPr lang="fi-FI" sz="2000" dirty="0"/>
              <a:t>Luottamusvälit tulisi esittää kun kuvataan vaikutuksen varmuutta</a:t>
            </a:r>
          </a:p>
          <a:p>
            <a:pPr>
              <a:spcBef>
                <a:spcPts val="1200"/>
              </a:spcBef>
            </a:pPr>
            <a:r>
              <a:rPr lang="fi-FI" sz="2000" dirty="0"/>
              <a:t>Tarkat p-arvot (ei &lt;0.05 tms</a:t>
            </a:r>
            <a:r>
              <a:rPr lang="fi-FI" sz="2000" dirty="0" smtClean="0"/>
              <a:t>.)</a:t>
            </a:r>
            <a:endParaRPr lang="fi-FI" sz="2000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000" b="1" dirty="0">
                <a:solidFill>
                  <a:schemeClr val="tx1"/>
                </a:solidFill>
              </a:rPr>
              <a:t>Pohdinta</a:t>
            </a:r>
            <a:r>
              <a:rPr lang="fi-FI" sz="20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fi-FI" sz="2000" dirty="0"/>
              <a:t>Vertailu aiempiin tutkimuksiin, heikkoudet</a:t>
            </a:r>
          </a:p>
          <a:p>
            <a:pPr>
              <a:spcBef>
                <a:spcPts val="1200"/>
              </a:spcBef>
            </a:pPr>
            <a:r>
              <a:rPr lang="fi-FI" sz="2000" dirty="0"/>
              <a:t>Yleistettävyys, tulkinta, </a:t>
            </a:r>
            <a:r>
              <a:rPr lang="fi-FI" sz="2000" dirty="0" smtClean="0"/>
              <a:t>johtopäätökset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5058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072" y="363109"/>
            <a:ext cx="8596668" cy="1320800"/>
          </a:xfrm>
        </p:spPr>
        <p:txBody>
          <a:bodyPr>
            <a:normAutofit/>
          </a:bodyPr>
          <a:lstStyle/>
          <a:p>
            <a:r>
              <a:rPr lang="fi-FI" sz="4800" dirty="0" smtClean="0"/>
              <a:t>SISÄLTÖ</a:t>
            </a:r>
            <a:endParaRPr lang="fi-F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350" y="1578600"/>
            <a:ext cx="8596668" cy="388077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fi-FI" sz="2800" dirty="0" smtClean="0"/>
              <a:t>Eettiset </a:t>
            </a:r>
            <a:r>
              <a:rPr lang="fi-FI" sz="2800" dirty="0"/>
              <a:t>säännöt tilastotieteessä</a:t>
            </a:r>
          </a:p>
          <a:p>
            <a:pPr lvl="0">
              <a:lnSpc>
                <a:spcPct val="150000"/>
              </a:lnSpc>
            </a:pPr>
            <a:r>
              <a:rPr lang="fi-FI" sz="2800" dirty="0" smtClean="0"/>
              <a:t>Tilastotestien </a:t>
            </a:r>
            <a:r>
              <a:rPr lang="fi-FI" sz="2800" dirty="0"/>
              <a:t>oletukset</a:t>
            </a:r>
          </a:p>
          <a:p>
            <a:pPr lvl="0">
              <a:lnSpc>
                <a:spcPct val="150000"/>
              </a:lnSpc>
            </a:pPr>
            <a:r>
              <a:rPr lang="fi-FI" sz="2800" dirty="0"/>
              <a:t>Monitestaus</a:t>
            </a:r>
          </a:p>
          <a:p>
            <a:pPr lvl="0">
              <a:lnSpc>
                <a:spcPct val="150000"/>
              </a:lnSpc>
            </a:pPr>
            <a:r>
              <a:rPr lang="fi-FI" sz="2800" dirty="0"/>
              <a:t>Tilastollinen voima ja kato</a:t>
            </a:r>
          </a:p>
          <a:p>
            <a:pPr lvl="0">
              <a:lnSpc>
                <a:spcPct val="150000"/>
              </a:lnSpc>
            </a:pPr>
            <a:r>
              <a:rPr lang="fi-FI" sz="2800" dirty="0"/>
              <a:t>Julkaisuharha</a:t>
            </a:r>
          </a:p>
          <a:p>
            <a:pPr>
              <a:lnSpc>
                <a:spcPct val="150000"/>
              </a:lnSpc>
            </a:pPr>
            <a:r>
              <a:rPr lang="fi-FI" sz="2800" dirty="0"/>
              <a:t>Lähteitä</a:t>
            </a:r>
          </a:p>
        </p:txBody>
      </p:sp>
    </p:spTree>
    <p:extLst>
      <p:ext uri="{BB962C8B-B14F-4D97-AF65-F5344CB8AC3E}">
        <p14:creationId xmlns:p14="http://schemas.microsoft.com/office/powerpoint/2010/main" val="190355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56277" y="380752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sz="4800" b="1" dirty="0" smtClean="0"/>
              <a:t>Julkaisuharha</a:t>
            </a:r>
            <a:endParaRPr lang="fi-FI" sz="4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56277" y="1701552"/>
            <a:ext cx="6621449" cy="150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i-FI" sz="3600" dirty="0"/>
              <a:t>Tutkimuksen perusongelma</a:t>
            </a:r>
          </a:p>
          <a:p>
            <a:pPr>
              <a:spcBef>
                <a:spcPts val="1800"/>
              </a:spcBef>
            </a:pPr>
            <a:r>
              <a:rPr lang="fi-FI" sz="3600" dirty="0"/>
              <a:t>Ongelma meta-analyyseissa ja alkuperäistutkimuksissa</a:t>
            </a:r>
          </a:p>
          <a:p>
            <a:pPr>
              <a:spcBef>
                <a:spcPts val="1800"/>
              </a:spcBef>
            </a:pPr>
            <a:r>
              <a:rPr lang="fi-FI" sz="3600" dirty="0"/>
              <a:t>Johtuu tutkijoista ja lehdistä! </a:t>
            </a:r>
          </a:p>
        </p:txBody>
      </p:sp>
    </p:spTree>
    <p:extLst>
      <p:ext uri="{BB962C8B-B14F-4D97-AF65-F5344CB8AC3E}">
        <p14:creationId xmlns:p14="http://schemas.microsoft.com/office/powerpoint/2010/main" val="294853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477479" y="286545"/>
            <a:ext cx="93599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i-FI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Miten</a:t>
            </a:r>
            <a:r>
              <a:rPr lang="en-US" altLang="fi-FI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fi-FI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ei</a:t>
            </a:r>
            <a:r>
              <a:rPr lang="en-US" altLang="fi-FI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fi-FI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tule</a:t>
            </a:r>
            <a:r>
              <a:rPr lang="en-US" altLang="fi-FI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fi-FI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raportoida</a:t>
            </a:r>
            <a:r>
              <a:rPr lang="en-US" altLang="fi-FI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fi-FI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ei-merkitseviä</a:t>
            </a:r>
            <a:r>
              <a:rPr lang="en-US" altLang="fi-FI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fi-FI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tuloksia</a:t>
            </a:r>
            <a:r>
              <a:rPr lang="en-US" altLang="fi-FI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!</a:t>
            </a:r>
            <a:endParaRPr lang="fi-FI" altLang="fi-FI" sz="3200" dirty="0" smtClean="0">
              <a:solidFill>
                <a:schemeClr val="tx1"/>
              </a:solidFill>
            </a:endParaRPr>
          </a:p>
        </p:txBody>
      </p:sp>
      <p:sp>
        <p:nvSpPr>
          <p:cNvPr id="3" name="Suorakulmio 1"/>
          <p:cNvSpPr>
            <a:spLocks noChangeArrowheads="1"/>
          </p:cNvSpPr>
          <p:nvPr/>
        </p:nvSpPr>
        <p:spPr bwMode="auto">
          <a:xfrm>
            <a:off x="871151" y="6324794"/>
            <a:ext cx="1012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http://mchankins.wordpress.com/2013/04/21/still-not-significant-2/</a:t>
            </a:r>
          </a:p>
        </p:txBody>
      </p:sp>
      <p:sp>
        <p:nvSpPr>
          <p:cNvPr id="4" name="Suorakulmio 2"/>
          <p:cNvSpPr>
            <a:spLocks noChangeArrowheads="1"/>
          </p:cNvSpPr>
          <p:nvPr/>
        </p:nvSpPr>
        <p:spPr bwMode="auto">
          <a:xfrm>
            <a:off x="683081" y="1263140"/>
            <a:ext cx="8518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/>
              <a:t>a </a:t>
            </a:r>
            <a:r>
              <a:rPr lang="fi-FI" altLang="fi-FI" sz="2000" dirty="0" err="1"/>
              <a:t>clear</a:t>
            </a:r>
            <a:r>
              <a:rPr lang="fi-FI" altLang="fi-FI" sz="2000" dirty="0"/>
              <a:t>, </a:t>
            </a:r>
            <a:r>
              <a:rPr lang="fi-FI" altLang="fi-FI" sz="2000" dirty="0" err="1"/>
              <a:t>strong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trend</a:t>
            </a:r>
            <a:r>
              <a:rPr lang="fi-FI" altLang="fi-FI" sz="2000" dirty="0"/>
              <a:t> (p=0.09)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/>
              <a:t>an </a:t>
            </a:r>
            <a:r>
              <a:rPr lang="fi-FI" altLang="fi-FI" sz="2000" dirty="0" err="1"/>
              <a:t>encouraging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trend</a:t>
            </a:r>
            <a:r>
              <a:rPr lang="fi-FI" altLang="fi-FI" sz="2000" dirty="0"/>
              <a:t> (p&lt;0.1)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/>
              <a:t>an </a:t>
            </a:r>
            <a:r>
              <a:rPr lang="fi-FI" altLang="fi-FI" sz="2000" dirty="0" err="1"/>
              <a:t>important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trend</a:t>
            </a:r>
            <a:r>
              <a:rPr lang="fi-FI" altLang="fi-FI" sz="2000" dirty="0"/>
              <a:t> (p=0.066)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approached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conventional</a:t>
            </a:r>
            <a:r>
              <a:rPr lang="fi-FI" altLang="fi-FI" sz="2000" dirty="0"/>
              <a:t> </a:t>
            </a:r>
            <a:r>
              <a:rPr lang="fi-FI" altLang="fi-FI" sz="2000" dirty="0" err="1"/>
              <a:t>levels</a:t>
            </a:r>
            <a:r>
              <a:rPr lang="fi-FI" altLang="fi-FI" sz="2000" dirty="0"/>
              <a:t> of </a:t>
            </a:r>
            <a:r>
              <a:rPr lang="fi-FI" altLang="fi-FI" sz="2000" dirty="0" err="1"/>
              <a:t>significance</a:t>
            </a:r>
            <a:r>
              <a:rPr lang="fi-FI" altLang="fi-FI" sz="2000" dirty="0"/>
              <a:t> (p&lt;0.10)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below</a:t>
            </a:r>
            <a:r>
              <a:rPr lang="fi-FI" altLang="fi-FI" sz="2000" dirty="0"/>
              <a:t> (</a:t>
            </a:r>
            <a:r>
              <a:rPr lang="fi-FI" altLang="fi-FI" sz="2000" dirty="0" err="1"/>
              <a:t>but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verging</a:t>
            </a:r>
            <a:r>
              <a:rPr lang="fi-FI" altLang="fi-FI" sz="2000" dirty="0"/>
              <a:t> on) </a:t>
            </a:r>
            <a:r>
              <a:rPr lang="fi-FI" altLang="fi-FI" sz="2000" dirty="0" err="1"/>
              <a:t>the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statistical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significant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level</a:t>
            </a:r>
            <a:r>
              <a:rPr lang="fi-FI" altLang="fi-FI" sz="2000" dirty="0"/>
              <a:t> (p&gt;0.05)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difference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was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apparent</a:t>
            </a:r>
            <a:r>
              <a:rPr lang="fi-FI" altLang="fi-FI" sz="2000" dirty="0"/>
              <a:t> (p=0.07)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essentially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significant</a:t>
            </a:r>
            <a:r>
              <a:rPr lang="fi-FI" altLang="fi-FI" sz="2000" dirty="0"/>
              <a:t> (p=0.10)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failed</a:t>
            </a:r>
            <a:r>
              <a:rPr lang="fi-FI" altLang="fi-FI" sz="2000" dirty="0"/>
              <a:t> to </a:t>
            </a:r>
            <a:r>
              <a:rPr lang="fi-FI" altLang="fi-FI" sz="2000" dirty="0" err="1"/>
              <a:t>reach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significance</a:t>
            </a:r>
            <a:r>
              <a:rPr lang="fi-FI" altLang="fi-FI" sz="2000" dirty="0"/>
              <a:t> on </a:t>
            </a:r>
            <a:r>
              <a:rPr lang="fi-FI" altLang="fi-FI" sz="2000" dirty="0" err="1"/>
              <a:t>this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occasion</a:t>
            </a:r>
            <a:r>
              <a:rPr lang="fi-FI" altLang="fi-FI" sz="2000" dirty="0"/>
              <a:t> (p=0.09)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flirting</a:t>
            </a:r>
            <a:r>
              <a:rPr lang="fi-FI" altLang="fi-FI" sz="2000" dirty="0"/>
              <a:t> </a:t>
            </a:r>
            <a:r>
              <a:rPr lang="fi-FI" altLang="fi-FI" sz="2000" dirty="0" err="1"/>
              <a:t>with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conventional</a:t>
            </a:r>
            <a:r>
              <a:rPr lang="fi-FI" altLang="fi-FI" sz="2000" dirty="0"/>
              <a:t> </a:t>
            </a:r>
            <a:r>
              <a:rPr lang="fi-FI" altLang="fi-FI" sz="2000" dirty="0" err="1"/>
              <a:t>levels</a:t>
            </a:r>
            <a:r>
              <a:rPr lang="fi-FI" altLang="fi-FI" sz="2000" dirty="0"/>
              <a:t> of </a:t>
            </a:r>
            <a:r>
              <a:rPr lang="fi-FI" altLang="fi-FI" sz="2000" dirty="0" err="1"/>
              <a:t>significance</a:t>
            </a:r>
            <a:r>
              <a:rPr lang="fi-FI" altLang="fi-FI" sz="2000" dirty="0"/>
              <a:t> (p&gt;0.1)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leaning</a:t>
            </a:r>
            <a:r>
              <a:rPr lang="fi-FI" altLang="fi-FI" sz="2000" dirty="0"/>
              <a:t> </a:t>
            </a:r>
            <a:r>
              <a:rPr lang="fi-FI" altLang="fi-FI" sz="2000" dirty="0" err="1"/>
              <a:t>towards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significance</a:t>
            </a:r>
            <a:r>
              <a:rPr lang="fi-FI" altLang="fi-FI" sz="2000" dirty="0"/>
              <a:t> (p=0.15)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narrowly</a:t>
            </a:r>
            <a:r>
              <a:rPr lang="fi-FI" altLang="fi-FI" sz="2000" dirty="0"/>
              <a:t> </a:t>
            </a:r>
            <a:r>
              <a:rPr lang="fi-FI" altLang="fi-FI" sz="2000" dirty="0" err="1"/>
              <a:t>escaped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significance</a:t>
            </a:r>
            <a:r>
              <a:rPr lang="fi-FI" altLang="fi-FI" sz="2000" dirty="0"/>
              <a:t> (p=0.08)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not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conventionally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significant</a:t>
            </a:r>
            <a:r>
              <a:rPr lang="fi-FI" altLang="fi-FI" sz="2000" dirty="0"/>
              <a:t> (p=0.089), </a:t>
            </a:r>
            <a:r>
              <a:rPr lang="fi-FI" altLang="fi-FI" sz="2000" dirty="0" err="1"/>
              <a:t>but</a:t>
            </a:r>
            <a:r>
              <a:rPr lang="fi-FI" altLang="fi-FI" sz="2000" dirty="0"/>
              <a:t>..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 err="1"/>
              <a:t>not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significant</a:t>
            </a:r>
            <a:r>
              <a:rPr lang="fi-FI" altLang="fi-FI" sz="2000" dirty="0"/>
              <a:t> in </a:t>
            </a:r>
            <a:r>
              <a:rPr lang="fi-FI" altLang="fi-FI" sz="2000" dirty="0" err="1"/>
              <a:t>the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narrow</a:t>
            </a:r>
            <a:r>
              <a:rPr lang="fi-FI" altLang="fi-FI" sz="2000" dirty="0"/>
              <a:t> </a:t>
            </a:r>
            <a:r>
              <a:rPr lang="fi-FI" altLang="fi-FI" sz="2000" dirty="0" err="1"/>
              <a:t>sense</a:t>
            </a:r>
            <a:r>
              <a:rPr lang="fi-FI" altLang="fi-FI" sz="2000" dirty="0"/>
              <a:t> of </a:t>
            </a:r>
            <a:r>
              <a:rPr lang="fi-FI" altLang="fi-FI" sz="2000" dirty="0" err="1"/>
              <a:t>the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word</a:t>
            </a:r>
            <a:r>
              <a:rPr lang="fi-FI" altLang="fi-FI" sz="2000" dirty="0"/>
              <a:t> (p=0.29)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 dirty="0"/>
              <a:t>on </a:t>
            </a:r>
            <a:r>
              <a:rPr lang="fi-FI" altLang="fi-FI" sz="2000" dirty="0" err="1"/>
              <a:t>the</a:t>
            </a:r>
            <a:r>
              <a:rPr lang="fi-FI" altLang="fi-FI" sz="2000" dirty="0"/>
              <a:t> </a:t>
            </a:r>
            <a:r>
              <a:rPr lang="fi-FI" altLang="fi-FI" sz="2000" dirty="0" err="1"/>
              <a:t>very</a:t>
            </a:r>
            <a:r>
              <a:rPr lang="fi-FI" altLang="fi-FI" sz="2000" dirty="0"/>
              <a:t> </a:t>
            </a:r>
            <a:r>
              <a:rPr lang="fi-FI" altLang="fi-FI" sz="2000" dirty="0" err="1"/>
              <a:t>fringes</a:t>
            </a:r>
            <a:r>
              <a:rPr lang="fi-FI" altLang="fi-FI" sz="2000" dirty="0"/>
              <a:t> of </a:t>
            </a:r>
            <a:r>
              <a:rPr lang="fi-FI" altLang="fi-FI" sz="2000" dirty="0" err="1"/>
              <a:t>signiﬁcance</a:t>
            </a:r>
            <a:r>
              <a:rPr lang="fi-FI" altLang="fi-FI" sz="2000" dirty="0"/>
              <a:t> (p=0.099)</a:t>
            </a:r>
          </a:p>
        </p:txBody>
      </p:sp>
    </p:spTree>
    <p:extLst>
      <p:ext uri="{BB962C8B-B14F-4D97-AF65-F5344CB8AC3E}">
        <p14:creationId xmlns:p14="http://schemas.microsoft.com/office/powerpoint/2010/main" val="66565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56277" y="380752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sz="4800" b="1" dirty="0" smtClean="0"/>
              <a:t>Meta-analyysit</a:t>
            </a:r>
            <a:endParaRPr lang="fi-FI" sz="4800" b="1" dirty="0"/>
          </a:p>
        </p:txBody>
      </p:sp>
      <p:sp>
        <p:nvSpPr>
          <p:cNvPr id="4" name="Suorakulmio 5"/>
          <p:cNvSpPr/>
          <p:nvPr/>
        </p:nvSpPr>
        <p:spPr>
          <a:xfrm>
            <a:off x="2926356" y="6339315"/>
            <a:ext cx="891063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Rosenberg.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Evolution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2005;59: 464-8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6068" y="1701552"/>
            <a:ext cx="6621449" cy="150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i-FI" sz="2800" dirty="0"/>
              <a:t>Julkaisuharhaa voidaan arvioida </a:t>
            </a:r>
            <a:r>
              <a:rPr lang="fi-FI" sz="2800" dirty="0" err="1"/>
              <a:t>funnel</a:t>
            </a:r>
            <a:r>
              <a:rPr lang="fi-FI" sz="2800" dirty="0"/>
              <a:t> </a:t>
            </a:r>
            <a:r>
              <a:rPr lang="fi-FI" sz="2800" dirty="0" err="1"/>
              <a:t>plotin</a:t>
            </a:r>
            <a:r>
              <a:rPr lang="fi-FI" sz="2800" dirty="0"/>
              <a:t> avulla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Oletetaan että tarkimmat (usein suurimmat) tutkimukset antavat keskimääräiset tulokset, muut tutkimukset sijoittuvat molemmille puolille keskiarvoa</a:t>
            </a:r>
          </a:p>
          <a:p>
            <a:pPr>
              <a:spcBef>
                <a:spcPts val="1800"/>
              </a:spcBef>
            </a:pPr>
            <a:r>
              <a:rPr lang="fi-FI" sz="2800" dirty="0"/>
              <a:t>”</a:t>
            </a:r>
            <a:r>
              <a:rPr lang="fi-FI" sz="2800" dirty="0" err="1"/>
              <a:t>Trim</a:t>
            </a:r>
            <a:r>
              <a:rPr lang="fi-FI" sz="2800" dirty="0"/>
              <a:t> and </a:t>
            </a:r>
            <a:r>
              <a:rPr lang="fi-FI" sz="2800" dirty="0" err="1"/>
              <a:t>fill</a:t>
            </a:r>
            <a:r>
              <a:rPr lang="fi-FI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20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orpet.free.fr/FunnelRatAspirinEMA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21" y="1755021"/>
            <a:ext cx="640873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7055" y="55860"/>
            <a:ext cx="3568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Trim</a:t>
            </a:r>
            <a:r>
              <a:rPr lang="fi-FI" b="1" dirty="0" smtClean="0"/>
              <a:t> </a:t>
            </a:r>
            <a:r>
              <a:rPr lang="fi-FI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fi-FI" b="1" dirty="0" smtClean="0"/>
              <a:t> </a:t>
            </a:r>
            <a:r>
              <a:rPr lang="fi-FI" sz="4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Fill</a:t>
            </a:r>
            <a:endParaRPr lang="fi-FI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Suorakulmio 4"/>
          <p:cNvSpPr/>
          <p:nvPr/>
        </p:nvSpPr>
        <p:spPr>
          <a:xfrm>
            <a:off x="559753" y="6494700"/>
            <a:ext cx="92884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Corpet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&amp; Pierre 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Eur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J 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Cancer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2005 (http://corpet.free.fr/MAaspirin.html) </a:t>
            </a:r>
          </a:p>
        </p:txBody>
      </p:sp>
    </p:spTree>
    <p:extLst>
      <p:ext uri="{BB962C8B-B14F-4D97-AF65-F5344CB8AC3E}">
        <p14:creationId xmlns:p14="http://schemas.microsoft.com/office/powerpoint/2010/main" val="310209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orpet.free.fr/FunnelRatAspirinEMA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21" y="1755021"/>
            <a:ext cx="640873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7055" y="55860"/>
            <a:ext cx="3568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Trim</a:t>
            </a:r>
            <a:r>
              <a:rPr lang="fi-FI" b="1" dirty="0" smtClean="0"/>
              <a:t> </a:t>
            </a:r>
            <a:r>
              <a:rPr lang="fi-FI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fi-FI" b="1" dirty="0" smtClean="0"/>
              <a:t> </a:t>
            </a:r>
            <a:r>
              <a:rPr lang="fi-FI" sz="4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Fill</a:t>
            </a:r>
            <a:endParaRPr lang="fi-FI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Ellipsi 5"/>
          <p:cNvSpPr>
            <a:spLocks noChangeArrowheads="1"/>
          </p:cNvSpPr>
          <p:nvPr/>
        </p:nvSpPr>
        <p:spPr bwMode="auto">
          <a:xfrm>
            <a:off x="5668963" y="419989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0" name="Ellipsi 6"/>
          <p:cNvSpPr>
            <a:spLocks noChangeArrowheads="1"/>
          </p:cNvSpPr>
          <p:nvPr/>
        </p:nvSpPr>
        <p:spPr bwMode="auto">
          <a:xfrm>
            <a:off x="5821363" y="463169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1" name="Ellipsi 7"/>
          <p:cNvSpPr>
            <a:spLocks noChangeArrowheads="1"/>
          </p:cNvSpPr>
          <p:nvPr/>
        </p:nvSpPr>
        <p:spPr bwMode="auto">
          <a:xfrm>
            <a:off x="6100763" y="435229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2" name="Ellipsi 8"/>
          <p:cNvSpPr>
            <a:spLocks noChangeArrowheads="1"/>
          </p:cNvSpPr>
          <p:nvPr/>
        </p:nvSpPr>
        <p:spPr bwMode="auto">
          <a:xfrm>
            <a:off x="6100763" y="542385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3" name="Ellipsi 9"/>
          <p:cNvSpPr>
            <a:spLocks noChangeArrowheads="1"/>
          </p:cNvSpPr>
          <p:nvPr/>
        </p:nvSpPr>
        <p:spPr bwMode="auto">
          <a:xfrm>
            <a:off x="6748463" y="563975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4" name="Ellipsi 10"/>
          <p:cNvSpPr>
            <a:spLocks noChangeArrowheads="1"/>
          </p:cNvSpPr>
          <p:nvPr/>
        </p:nvSpPr>
        <p:spPr bwMode="auto">
          <a:xfrm>
            <a:off x="6389688" y="484759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5" name="Ellipsi 11"/>
          <p:cNvSpPr>
            <a:spLocks noChangeArrowheads="1"/>
          </p:cNvSpPr>
          <p:nvPr/>
        </p:nvSpPr>
        <p:spPr bwMode="auto">
          <a:xfrm>
            <a:off x="5524500" y="355219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6" name="Ellipsi 12"/>
          <p:cNvSpPr>
            <a:spLocks noChangeArrowheads="1"/>
          </p:cNvSpPr>
          <p:nvPr/>
        </p:nvSpPr>
        <p:spPr bwMode="auto">
          <a:xfrm>
            <a:off x="5668963" y="506349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7" name="Ellipsi 13"/>
          <p:cNvSpPr>
            <a:spLocks noChangeArrowheads="1"/>
          </p:cNvSpPr>
          <p:nvPr/>
        </p:nvSpPr>
        <p:spPr bwMode="auto">
          <a:xfrm>
            <a:off x="5884863" y="391255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8" name="Ellipsi 24"/>
          <p:cNvSpPr>
            <a:spLocks noChangeArrowheads="1"/>
          </p:cNvSpPr>
          <p:nvPr/>
        </p:nvSpPr>
        <p:spPr bwMode="auto">
          <a:xfrm>
            <a:off x="6605588" y="434435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29" name="Ellipsi 25"/>
          <p:cNvSpPr>
            <a:spLocks noChangeArrowheads="1"/>
          </p:cNvSpPr>
          <p:nvPr/>
        </p:nvSpPr>
        <p:spPr bwMode="auto">
          <a:xfrm>
            <a:off x="6253163" y="3839528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30" name="Ellipsi 26"/>
          <p:cNvSpPr>
            <a:spLocks noChangeArrowheads="1"/>
          </p:cNvSpPr>
          <p:nvPr/>
        </p:nvSpPr>
        <p:spPr bwMode="auto">
          <a:xfrm>
            <a:off x="7180263" y="5352415"/>
            <a:ext cx="217487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31" name="Ellipsi 27"/>
          <p:cNvSpPr>
            <a:spLocks noChangeArrowheads="1"/>
          </p:cNvSpPr>
          <p:nvPr/>
        </p:nvSpPr>
        <p:spPr bwMode="auto">
          <a:xfrm>
            <a:off x="5524500" y="456025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i-FI" altLang="fi-FI" sz="4000">
              <a:latin typeface="Courier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79583" y="1080572"/>
            <a:ext cx="347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i-FI" dirty="0"/>
              <a:t>Voidaan korjata julkaisuharhaa</a:t>
            </a:r>
          </a:p>
        </p:txBody>
      </p:sp>
    </p:spTree>
    <p:extLst>
      <p:ext uri="{BB962C8B-B14F-4D97-AF65-F5344CB8AC3E}">
        <p14:creationId xmlns:p14="http://schemas.microsoft.com/office/powerpoint/2010/main" val="361015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156" y="115153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fi-FI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fi-FI" sz="2400" dirty="0">
                <a:solidFill>
                  <a:schemeClr val="bg1">
                    <a:lumMod val="50000"/>
                  </a:schemeClr>
                </a:solidFill>
              </a:rPr>
              <a:t>random error / systematic bias)</a:t>
            </a:r>
            <a:endParaRPr lang="fi-FI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65068" y="1762512"/>
            <a:ext cx="8351372" cy="150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i-FI" sz="2800" b="1" dirty="0"/>
              <a:t>Virhe (</a:t>
            </a:r>
            <a:r>
              <a:rPr lang="fi-FI" sz="2800" b="1" dirty="0" err="1"/>
              <a:t>error</a:t>
            </a:r>
            <a:r>
              <a:rPr lang="fi-FI" sz="2800" b="1" dirty="0"/>
              <a:t>)</a:t>
            </a:r>
            <a:r>
              <a:rPr lang="fi-FI" sz="2800" dirty="0"/>
              <a:t>: tiedon keräämisessä tapahtunut väärä mittaus</a:t>
            </a:r>
          </a:p>
          <a:p>
            <a:pPr>
              <a:spcBef>
                <a:spcPts val="1800"/>
              </a:spcBef>
            </a:pPr>
            <a:r>
              <a:rPr lang="fi-FI" sz="2800" b="1" dirty="0"/>
              <a:t>Harha (</a:t>
            </a:r>
            <a:r>
              <a:rPr lang="fi-FI" sz="2800" b="1" dirty="0" err="1"/>
              <a:t>bias</a:t>
            </a:r>
            <a:r>
              <a:rPr lang="fi-FI" sz="2800" b="1" dirty="0"/>
              <a:t>)</a:t>
            </a:r>
            <a:r>
              <a:rPr lang="fi-FI" sz="2800" dirty="0"/>
              <a:t>: tiedon keräämisessä esiintyvä ongelma kun tietoa kerätään valikoituneesti tai mittausmenetelmä tuottaa järjestelmällisesti virheellisen tuloksen</a:t>
            </a:r>
          </a:p>
          <a:p>
            <a:pPr lvl="1">
              <a:spcBef>
                <a:spcPts val="1800"/>
              </a:spcBef>
            </a:pPr>
            <a:r>
              <a:rPr lang="fi-FI" sz="2600" dirty="0"/>
              <a:t>johtaa todellisen yhteyden heikkenemiseen ?</a:t>
            </a:r>
          </a:p>
          <a:p>
            <a:pPr lvl="1">
              <a:spcBef>
                <a:spcPts val="1800"/>
              </a:spcBef>
            </a:pPr>
            <a:r>
              <a:rPr lang="fi-FI" sz="2600" dirty="0"/>
              <a:t>tuo esille olemattoman yhteyden ?</a:t>
            </a:r>
          </a:p>
          <a:p>
            <a:pPr lvl="1">
              <a:spcBef>
                <a:spcPts val="1800"/>
              </a:spcBef>
            </a:pPr>
            <a:r>
              <a:rPr lang="fi-FI" sz="2600" dirty="0"/>
              <a:t>vääristää olemassa olevaa yhteyttä 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538" y="230848"/>
            <a:ext cx="11615382" cy="77138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sz="4800" dirty="0" smtClean="0"/>
              <a:t>Satunnainen virhe ja systemaattinen harha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86954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4698" y="484119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sz="4800" dirty="0"/>
              <a:t>Ratkaisuja eettisiin ongelmiin?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2307" y="1682999"/>
            <a:ext cx="8021733" cy="150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i-FI" sz="3200" dirty="0"/>
              <a:t>Enemmän tilastotieteen opetusta?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Enemmän ohjeita?</a:t>
            </a:r>
          </a:p>
          <a:p>
            <a:pPr>
              <a:spcBef>
                <a:spcPts val="1800"/>
              </a:spcBef>
            </a:pPr>
            <a:r>
              <a:rPr lang="fi-FI" sz="3200" dirty="0" smtClean="0"/>
              <a:t>Monitieteellinen ryhmätyö </a:t>
            </a:r>
            <a:r>
              <a:rPr lang="fi-FI" sz="3200" dirty="0"/>
              <a:t>ja verkostoituminen?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Tutkimusten rekisteröinti?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Julkisesti saatavilla olevat aineistot?</a:t>
            </a:r>
          </a:p>
          <a:p>
            <a:pPr>
              <a:spcBef>
                <a:spcPts val="1800"/>
              </a:spcBef>
            </a:pPr>
            <a:r>
              <a:rPr lang="fi-FI" sz="3200" dirty="0"/>
              <a:t>Sensitiivisyysanalyysit?</a:t>
            </a:r>
          </a:p>
        </p:txBody>
      </p:sp>
    </p:spTree>
    <p:extLst>
      <p:ext uri="{BB962C8B-B14F-4D97-AF65-F5344CB8AC3E}">
        <p14:creationId xmlns:p14="http://schemas.microsoft.com/office/powerpoint/2010/main" val="4261589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99146" y="1155412"/>
            <a:ext cx="8522325" cy="38807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Gardenier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&amp; </a:t>
            </a:r>
            <a:r>
              <a:rPr lang="en-US" alt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Resnik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The misuse of statistics: concepts, tools, and a research agenda. Accountability in Research: Policies and Quality Assurance 2002; 9:65-74.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Ioannidis JPA. Why most published research findings are false. PLOS Medicine 2005;2:e124.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fi-F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DB, et al. Understanding the role of p values and hypothesis tests in clinical research. JAMA </a:t>
            </a:r>
            <a:r>
              <a:rPr lang="en-US" alt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2016; 1(9):1048-1054.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Moher D, et al. CONSORT 2010 explanation and elaboration: updated guidelines for reporting parallel group </a:t>
            </a:r>
            <a:r>
              <a:rPr lang="en-US" alt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trials. BMJ 2010; 340:c869.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fi-F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Suresh 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 &amp; </a:t>
            </a:r>
            <a:r>
              <a:rPr lang="en-US" alt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Chandrashekara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Sample size estimation and power analysis for clinical research studies. J Hum </a:t>
            </a:r>
            <a:r>
              <a:rPr lang="en-US" alt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i-FI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fi-F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2012; 5: 7–13</a:t>
            </a:r>
            <a:r>
              <a:rPr lang="en-US" altLang="fi-F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fi-F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1818" y="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i-FI" sz="4800" dirty="0" smtClean="0"/>
              <a:t>Kirjallisuutta</a:t>
            </a:r>
            <a:endParaRPr lang="fi-FI" sz="4800" dirty="0"/>
          </a:p>
        </p:txBody>
      </p:sp>
      <p:sp>
        <p:nvSpPr>
          <p:cNvPr id="4" name="Rectangle 3"/>
          <p:cNvSpPr/>
          <p:nvPr/>
        </p:nvSpPr>
        <p:spPr>
          <a:xfrm>
            <a:off x="3394271" y="5808067"/>
            <a:ext cx="4049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 smtClean="0">
                <a:solidFill>
                  <a:srgbClr val="FF0000"/>
                </a:solidFill>
                <a:latin typeface="Arial" charset="0"/>
              </a:rPr>
              <a:t>jouko.miettunen@oulu.fi</a:t>
            </a:r>
            <a:endParaRPr lang="fi-F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2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4511" y="5285948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jouko.miettunen@oulu.fi</a:t>
            </a:r>
            <a:endParaRPr lang="fi-FI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Embedd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99"/>
            <a:ext cx="4886961" cy="648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3923" y="5867400"/>
            <a:ext cx="372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www.joukomiettunen.net</a:t>
            </a:r>
            <a:endParaRPr lang="fi-FI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324" y="3444240"/>
            <a:ext cx="1977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>
                <a:solidFill>
                  <a:srgbClr val="FF0000"/>
                </a:solidFill>
              </a:rPr>
              <a:t>KIITOS!</a:t>
            </a:r>
            <a:endParaRPr lang="fi-FI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5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269" y="60190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b="1" dirty="0"/>
              <a:t>Tilastollisten menetelmien väärä käyttö voi rikkoa useita eettisiä sääntöjä tai velvollisuuksia, kuten velvollisuutta olla rehellinen ja objektiivinen, sekä velvollisuutta välttää virheitä ja olla </a:t>
            </a:r>
            <a:r>
              <a:rPr lang="fi-FI" sz="3600" b="1" dirty="0" smtClean="0"/>
              <a:t>avoin</a:t>
            </a:r>
            <a:r>
              <a:rPr lang="fi-FI" sz="3600" b="1" dirty="0" smtClean="0"/>
              <a:t>?</a:t>
            </a:r>
          </a:p>
          <a:p>
            <a:pPr marL="0" indent="0">
              <a:buNone/>
            </a:pPr>
            <a:endParaRPr lang="fi-FI" sz="3600" b="1" dirty="0" smtClean="0"/>
          </a:p>
          <a:p>
            <a:pPr marL="0" indent="0">
              <a:buNone/>
            </a:pPr>
            <a:r>
              <a:rPr lang="fi-FI" sz="3600" b="1" dirty="0" smtClean="0">
                <a:solidFill>
                  <a:srgbClr val="FF0000"/>
                </a:solidFill>
              </a:rPr>
              <a:t>Huonot </a:t>
            </a:r>
            <a:r>
              <a:rPr lang="fi-FI" sz="3600" b="1" dirty="0">
                <a:solidFill>
                  <a:srgbClr val="FF0000"/>
                </a:solidFill>
              </a:rPr>
              <a:t>tilastometodit </a:t>
            </a:r>
            <a:r>
              <a:rPr lang="fi-FI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Huonoa tiedettä !</a:t>
            </a:r>
            <a:endParaRPr lang="fi-FI" sz="3600" b="1" dirty="0">
              <a:solidFill>
                <a:srgbClr val="FF0000"/>
              </a:solidFill>
            </a:endParaRPr>
          </a:p>
          <a:p>
            <a:endParaRPr lang="fi-FI" sz="3600" dirty="0"/>
          </a:p>
        </p:txBody>
      </p:sp>
      <p:sp>
        <p:nvSpPr>
          <p:cNvPr id="4" name="Tekstiruutu 4"/>
          <p:cNvSpPr txBox="1">
            <a:spLocks noChangeArrowheads="1"/>
          </p:cNvSpPr>
          <p:nvPr/>
        </p:nvSpPr>
        <p:spPr bwMode="auto">
          <a:xfrm>
            <a:off x="3458203" y="6348704"/>
            <a:ext cx="3320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000" dirty="0" err="1">
                <a:solidFill>
                  <a:schemeClr val="bg1">
                    <a:lumMod val="50000"/>
                  </a:schemeClr>
                </a:solidFill>
              </a:rPr>
              <a:t>Gardenier</a:t>
            </a:r>
            <a:r>
              <a:rPr lang="fi-FI" altLang="fi-FI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i-FI" altLang="fi-FI" sz="2000" dirty="0" err="1">
                <a:solidFill>
                  <a:schemeClr val="bg1">
                    <a:lumMod val="50000"/>
                  </a:schemeClr>
                </a:solidFill>
              </a:rPr>
              <a:t>Resnik</a:t>
            </a:r>
            <a:r>
              <a:rPr lang="fi-FI" altLang="fi-FI" sz="2000" dirty="0">
                <a:solidFill>
                  <a:schemeClr val="bg1">
                    <a:lumMod val="50000"/>
                  </a:schemeClr>
                </a:solidFill>
              </a:rPr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226828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0" y="733887"/>
            <a:ext cx="9745050" cy="1320800"/>
          </a:xfrm>
        </p:spPr>
        <p:txBody>
          <a:bodyPr/>
          <a:lstStyle/>
          <a:p>
            <a:r>
              <a:rPr lang="fi-FI" b="1" dirty="0"/>
              <a:t>Tilastollisten käytäntöjen eettiset ohjeet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95" y="1633268"/>
            <a:ext cx="9063013" cy="3880773"/>
          </a:xfrm>
        </p:spPr>
        <p:txBody>
          <a:bodyPr>
            <a:noAutofit/>
          </a:bodyPr>
          <a:lstStyle/>
          <a:p>
            <a:pPr lvl="0"/>
            <a:r>
              <a:rPr lang="fi-FI" sz="2400" dirty="0" smtClean="0"/>
              <a:t>Esitä </a:t>
            </a:r>
            <a:r>
              <a:rPr lang="fi-FI" sz="2400" dirty="0"/>
              <a:t>havainnot ja tulkinnat rehellisesti ja puolueettomasti</a:t>
            </a:r>
          </a:p>
          <a:p>
            <a:pPr lvl="0"/>
            <a:r>
              <a:rPr lang="fi-FI" sz="2400" dirty="0"/>
              <a:t>Vältä totuudenvastaisia​​, harhaanjohtavia tai epäselviä lausuntoja</a:t>
            </a:r>
          </a:p>
          <a:p>
            <a:pPr lvl="0"/>
            <a:r>
              <a:rPr lang="fi-FI" sz="2400" dirty="0"/>
              <a:t>Selvitä mahdolliset taloudelliset tai muut eturistiriidat, jotka voivat vaikuttaa ammatilliseen lausuntoon (tai tutkimukseen)</a:t>
            </a:r>
          </a:p>
          <a:p>
            <a:pPr lvl="0"/>
            <a:r>
              <a:rPr lang="fi-FI" sz="2400" dirty="0"/>
              <a:t>Kerää vain tarvittavat tiedot tutkimuksen tarkoitukseen</a:t>
            </a:r>
          </a:p>
          <a:p>
            <a:pPr lvl="0"/>
            <a:r>
              <a:rPr lang="fi-FI" sz="2400" dirty="0"/>
              <a:t>Varmistettava, että aina kun tiedot siirretään muille henkilöille tai järjestöille siirto on sallittu ja luottamuksellisuus säilyy</a:t>
            </a:r>
          </a:p>
          <a:p>
            <a:pPr lvl="0"/>
            <a:r>
              <a:rPr lang="fi-FI" sz="2400" dirty="0"/>
              <a:t>Esim. </a:t>
            </a:r>
            <a:r>
              <a:rPr lang="fi-FI" sz="2400" dirty="0" err="1"/>
              <a:t>filesender</a:t>
            </a:r>
            <a:r>
              <a:rPr lang="fi-FI" sz="2400" dirty="0"/>
              <a:t> ohjelma, kirjallinen vakuutus (</a:t>
            </a:r>
            <a:r>
              <a:rPr lang="fi-FI" sz="2400" dirty="0" err="1"/>
              <a:t>engagement</a:t>
            </a:r>
            <a:r>
              <a:rPr lang="fi-FI" sz="2400" dirty="0"/>
              <a:t>)</a:t>
            </a:r>
          </a:p>
          <a:p>
            <a:endParaRPr lang="fi-FI" sz="24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423939" y="6385933"/>
            <a:ext cx="5293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1600" dirty="0">
                <a:solidFill>
                  <a:schemeClr val="bg1">
                    <a:lumMod val="50000"/>
                  </a:schemeClr>
                </a:solidFill>
              </a:rPr>
              <a:t>American Statistical Association 1999 (www.amstat.org)</a:t>
            </a:r>
          </a:p>
        </p:txBody>
      </p:sp>
    </p:spTree>
    <p:extLst>
      <p:ext uri="{BB962C8B-B14F-4D97-AF65-F5344CB8AC3E}">
        <p14:creationId xmlns:p14="http://schemas.microsoft.com/office/powerpoint/2010/main" val="428513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21" y="609600"/>
            <a:ext cx="9496476" cy="1320800"/>
          </a:xfrm>
        </p:spPr>
        <p:txBody>
          <a:bodyPr/>
          <a:lstStyle/>
          <a:p>
            <a:r>
              <a:rPr lang="fi-FI" b="1" dirty="0"/>
              <a:t>Tilastollisten käytäntöjen eettiset ohjeet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53" y="1651705"/>
            <a:ext cx="8596668" cy="3880773"/>
          </a:xfrm>
        </p:spPr>
        <p:txBody>
          <a:bodyPr>
            <a:noAutofit/>
          </a:bodyPr>
          <a:lstStyle/>
          <a:p>
            <a:pPr lvl="0"/>
            <a:r>
              <a:rPr lang="fi-FI" sz="2400" dirty="0"/>
              <a:t>Tunnista että tilastollinen menettely saattaa jossain määrin olla tulkintakysymys</a:t>
            </a:r>
          </a:p>
          <a:p>
            <a:pPr lvl="0"/>
            <a:r>
              <a:rPr lang="fi-FI" sz="2400" dirty="0"/>
              <a:t>Huomioida että asiakas (tutkija) tai työnantaja voi olla henkilö joka ei tunne tilastokäytäntöjä ja -metodeita</a:t>
            </a:r>
          </a:p>
          <a:p>
            <a:pPr lvl="0"/>
            <a:r>
              <a:rPr lang="fi-FI" sz="2400" dirty="0"/>
              <a:t>Valitse tilastolliset menetelmät ilman huolta ”myönteisestä” tuloksesta (esim. p&lt;0.05 haluttuun suuntaan!)</a:t>
            </a:r>
          </a:p>
          <a:p>
            <a:r>
              <a:rPr lang="fi-FI" sz="2400" dirty="0"/>
              <a:t>Esitä selvästi, tarkasti ja kattavasti vaihtoehtoiset (suositeltavat) tilastolliset menetelmät (</a:t>
            </a:r>
            <a:r>
              <a:rPr lang="fi-FI" sz="2400" i="1" dirty="0" err="1"/>
              <a:t>sensitivity</a:t>
            </a:r>
            <a:r>
              <a:rPr lang="fi-FI" sz="2400" i="1" dirty="0"/>
              <a:t> </a:t>
            </a:r>
            <a:r>
              <a:rPr lang="fi-FI" sz="2400" i="1" dirty="0" err="1"/>
              <a:t>analysis</a:t>
            </a:r>
            <a:r>
              <a:rPr lang="fi-FI" sz="2400" i="1" dirty="0"/>
              <a:t>) </a:t>
            </a:r>
            <a:r>
              <a:rPr lang="fi-FI" sz="2400" dirty="0"/>
              <a:t>sekä kaikkien mahdollisten lähestymistapojen edut ja vaikutukset</a:t>
            </a:r>
          </a:p>
        </p:txBody>
      </p:sp>
    </p:spTree>
    <p:extLst>
      <p:ext uri="{BB962C8B-B14F-4D97-AF65-F5344CB8AC3E}">
        <p14:creationId xmlns:p14="http://schemas.microsoft.com/office/powerpoint/2010/main" val="226172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962" y="198278"/>
            <a:ext cx="8596668" cy="1320800"/>
          </a:xfrm>
        </p:spPr>
        <p:txBody>
          <a:bodyPr>
            <a:noAutofit/>
          </a:bodyPr>
          <a:lstStyle/>
          <a:p>
            <a:r>
              <a:rPr lang="fi-FI" sz="4800" b="1" dirty="0"/>
              <a:t>Testien oletukset</a:t>
            </a:r>
            <a:br>
              <a:rPr lang="fi-FI" sz="4800" b="1" dirty="0"/>
            </a:br>
            <a:endParaRPr lang="fi-F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516" y="1803179"/>
            <a:ext cx="6192593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3200" b="1" dirty="0" smtClean="0"/>
              <a:t>Normaalijakautuneisuus</a:t>
            </a:r>
            <a:endParaRPr lang="fi-FI" sz="3200" b="1" dirty="0"/>
          </a:p>
          <a:p>
            <a:pPr lvl="0"/>
            <a:r>
              <a:rPr lang="fi-FI" sz="3200" dirty="0"/>
              <a:t>Visuaalinen tarkastelu</a:t>
            </a:r>
          </a:p>
          <a:p>
            <a:pPr lvl="0"/>
            <a:r>
              <a:rPr lang="fi-FI" sz="3200" dirty="0"/>
              <a:t>Keskiarvo vs. mediaani</a:t>
            </a:r>
          </a:p>
          <a:p>
            <a:pPr lvl="0"/>
            <a:r>
              <a:rPr lang="fi-FI" sz="3200" dirty="0"/>
              <a:t>Regressioanalyysin oletus</a:t>
            </a:r>
          </a:p>
          <a:p>
            <a:pPr lvl="0"/>
            <a:r>
              <a:rPr lang="fi-FI" sz="3200" dirty="0"/>
              <a:t>Muunnokset (logaritmi tms.)</a:t>
            </a:r>
          </a:p>
          <a:p>
            <a:pPr lvl="0"/>
            <a:r>
              <a:rPr lang="fi-FI" sz="3200" dirty="0"/>
              <a:t>Voivat vaikeuttaa tulkintaa</a:t>
            </a:r>
          </a:p>
          <a:p>
            <a:endParaRPr lang="fi-FI" sz="3200" dirty="0"/>
          </a:p>
        </p:txBody>
      </p:sp>
      <p:sp>
        <p:nvSpPr>
          <p:cNvPr id="4" name="Tekstiruutu 1"/>
          <p:cNvSpPr txBox="1">
            <a:spLocks noChangeArrowheads="1"/>
          </p:cNvSpPr>
          <p:nvPr/>
        </p:nvSpPr>
        <p:spPr bwMode="auto">
          <a:xfrm>
            <a:off x="3916887" y="6252154"/>
            <a:ext cx="3784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dirty="0">
                <a:solidFill>
                  <a:schemeClr val="bg1">
                    <a:lumMod val="50000"/>
                  </a:schemeClr>
                </a:solidFill>
              </a:rPr>
              <a:t>Osborne and Waters 2002</a:t>
            </a:r>
          </a:p>
        </p:txBody>
      </p:sp>
    </p:spTree>
    <p:extLst>
      <p:ext uri="{BB962C8B-B14F-4D97-AF65-F5344CB8AC3E}">
        <p14:creationId xmlns:p14="http://schemas.microsoft.com/office/powerpoint/2010/main" val="198442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872" y="259743"/>
            <a:ext cx="8596668" cy="1320800"/>
          </a:xfrm>
        </p:spPr>
        <p:txBody>
          <a:bodyPr>
            <a:noAutofit/>
          </a:bodyPr>
          <a:lstStyle/>
          <a:p>
            <a:r>
              <a:rPr lang="fi-FI" sz="4800" b="1" dirty="0"/>
              <a:t>Testien oletukset</a:t>
            </a:r>
            <a:br>
              <a:rPr lang="fi-FI" sz="4800" b="1" dirty="0"/>
            </a:br>
            <a:endParaRPr lang="fi-FI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247" y="1580543"/>
            <a:ext cx="6955918" cy="388077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3200" b="1" dirty="0"/>
              <a:t>Havaintojen riippumattomuus</a:t>
            </a:r>
          </a:p>
          <a:p>
            <a:r>
              <a:rPr lang="fi-FI" sz="3200" dirty="0"/>
              <a:t>Jos hyvin suunniteltu tutkimus ei ole yleensä ongelma</a:t>
            </a:r>
          </a:p>
          <a:p>
            <a:r>
              <a:rPr lang="fi-FI" sz="3200" dirty="0"/>
              <a:t>Isoissa tutkimuksissa ei ole ongelma </a:t>
            </a:r>
          </a:p>
          <a:p>
            <a:pPr marL="0" lvl="0" indent="0">
              <a:buNone/>
            </a:pPr>
            <a:r>
              <a:rPr lang="fi-FI" sz="3200" b="1" dirty="0"/>
              <a:t>Mittauksien luotettavuus</a:t>
            </a:r>
          </a:p>
          <a:p>
            <a:r>
              <a:rPr lang="fi-FI" sz="3200" dirty="0"/>
              <a:t>Huono luotettavuus vähentää tilastollista voimaa!</a:t>
            </a:r>
          </a:p>
        </p:txBody>
      </p:sp>
      <p:sp>
        <p:nvSpPr>
          <p:cNvPr id="4" name="Tekstiruutu 1"/>
          <p:cNvSpPr txBox="1">
            <a:spLocks noChangeArrowheads="1"/>
          </p:cNvSpPr>
          <p:nvPr/>
        </p:nvSpPr>
        <p:spPr bwMode="auto">
          <a:xfrm>
            <a:off x="4449625" y="6268056"/>
            <a:ext cx="3784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 dirty="0">
                <a:solidFill>
                  <a:schemeClr val="bg1">
                    <a:lumMod val="50000"/>
                  </a:schemeClr>
                </a:solidFill>
              </a:rPr>
              <a:t>Osborne and Waters 2002</a:t>
            </a:r>
          </a:p>
        </p:txBody>
      </p:sp>
    </p:spTree>
    <p:extLst>
      <p:ext uri="{BB962C8B-B14F-4D97-AF65-F5344CB8AC3E}">
        <p14:creationId xmlns:p14="http://schemas.microsoft.com/office/powerpoint/2010/main" val="94705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-Uw3QedCJ0aU/T4aUo5XENWI/AAAAAAAADbc/78HbTUFtp5A/w506-h361/data-tor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4" y="838200"/>
            <a:ext cx="84375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91491" y="0"/>
            <a:ext cx="36022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Monitestaus</a:t>
            </a:r>
          </a:p>
        </p:txBody>
      </p:sp>
    </p:spTree>
    <p:extLst>
      <p:ext uri="{BB962C8B-B14F-4D97-AF65-F5344CB8AC3E}">
        <p14:creationId xmlns:p14="http://schemas.microsoft.com/office/powerpoint/2010/main" val="94847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4958" y="1532437"/>
            <a:ext cx="6916162" cy="3880773"/>
          </a:xfrm>
        </p:spPr>
        <p:txBody>
          <a:bodyPr>
            <a:noAutofit/>
          </a:bodyPr>
          <a:lstStyle/>
          <a:p>
            <a:r>
              <a:rPr lang="fi-FI" sz="2800" dirty="0"/>
              <a:t>Hypoteesin asettaminen on tärkeää!</a:t>
            </a:r>
          </a:p>
          <a:p>
            <a:r>
              <a:rPr lang="fi-FI" sz="2800" dirty="0"/>
              <a:t>Data louhinta tai kalastelu (data </a:t>
            </a:r>
            <a:r>
              <a:rPr lang="fi-FI" sz="2800" dirty="0" err="1"/>
              <a:t>fishing</a:t>
            </a:r>
            <a:r>
              <a:rPr lang="fi-FI" sz="2800" dirty="0"/>
              <a:t>, data </a:t>
            </a:r>
            <a:r>
              <a:rPr lang="fi-FI" sz="2800" dirty="0" err="1"/>
              <a:t>mining</a:t>
            </a:r>
            <a:r>
              <a:rPr lang="fi-FI" sz="2800" dirty="0"/>
              <a:t>)</a:t>
            </a:r>
          </a:p>
          <a:p>
            <a:pPr lvl="1"/>
            <a:r>
              <a:rPr lang="fi-FI" sz="2400" dirty="0" err="1"/>
              <a:t>False</a:t>
            </a:r>
            <a:r>
              <a:rPr lang="fi-FI" sz="2400" dirty="0"/>
              <a:t> </a:t>
            </a:r>
            <a:r>
              <a:rPr lang="fi-FI" sz="2400" dirty="0" err="1"/>
              <a:t>Discovery</a:t>
            </a:r>
            <a:r>
              <a:rPr lang="fi-FI" sz="2400" dirty="0"/>
              <a:t> </a:t>
            </a:r>
            <a:r>
              <a:rPr lang="fi-FI" sz="2400" dirty="0" err="1"/>
              <a:t>Rate</a:t>
            </a:r>
            <a:r>
              <a:rPr lang="fi-FI" sz="2400" dirty="0"/>
              <a:t> (FDR)</a:t>
            </a:r>
          </a:p>
          <a:p>
            <a:r>
              <a:rPr lang="fi-FI" sz="2800" dirty="0" err="1"/>
              <a:t>Bootstrap</a:t>
            </a:r>
            <a:r>
              <a:rPr lang="fi-FI" sz="2800" dirty="0"/>
              <a:t>- menetelmä</a:t>
            </a:r>
          </a:p>
          <a:p>
            <a:r>
              <a:rPr lang="fi-FI" sz="2800" dirty="0"/>
              <a:t>Post-Hoc testaus varianssianalyysissa</a:t>
            </a:r>
          </a:p>
          <a:p>
            <a:r>
              <a:rPr lang="fi-FI" sz="2800" dirty="0"/>
              <a:t>Monitestaus korjaukset</a:t>
            </a:r>
          </a:p>
          <a:p>
            <a:pPr lvl="1"/>
            <a:r>
              <a:rPr lang="fi-FI" sz="2400" dirty="0"/>
              <a:t>esim. </a:t>
            </a:r>
            <a:r>
              <a:rPr lang="fi-FI" sz="2400" dirty="0" err="1"/>
              <a:t>Bonferroni</a:t>
            </a:r>
            <a:r>
              <a:rPr lang="fi-FI" sz="2400" dirty="0"/>
              <a:t> korjaus</a:t>
            </a:r>
          </a:p>
          <a:p>
            <a:pPr lvl="1"/>
            <a:r>
              <a:rPr lang="fi-FI" sz="2400" dirty="0"/>
              <a:t>yksinkertainen, mutta </a:t>
            </a:r>
            <a:r>
              <a:rPr lang="fi-FI" sz="2400" dirty="0" smtClean="0"/>
              <a:t>konservatiivinen</a:t>
            </a:r>
            <a:endParaRPr lang="fi-FI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09829" y="357809"/>
            <a:ext cx="36022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Monitestaus</a:t>
            </a:r>
          </a:p>
        </p:txBody>
      </p:sp>
    </p:spTree>
    <p:extLst>
      <p:ext uri="{BB962C8B-B14F-4D97-AF65-F5344CB8AC3E}">
        <p14:creationId xmlns:p14="http://schemas.microsoft.com/office/powerpoint/2010/main" val="12113402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</TotalTime>
  <Words>1069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Courier</vt:lpstr>
      <vt:lpstr>Monotype Sorts</vt:lpstr>
      <vt:lpstr>Trebuchet MS</vt:lpstr>
      <vt:lpstr>Wingdings</vt:lpstr>
      <vt:lpstr>Wingdings 3</vt:lpstr>
      <vt:lpstr>Facet</vt:lpstr>
      <vt:lpstr>Tilastotieteen etiikka </vt:lpstr>
      <vt:lpstr>SISÄLTÖ</vt:lpstr>
      <vt:lpstr>PowerPoint Presentation</vt:lpstr>
      <vt:lpstr>Tilastollisten käytäntöjen eettiset ohjeet</vt:lpstr>
      <vt:lpstr>Tilastollisten käytäntöjen eettiset ohjeet</vt:lpstr>
      <vt:lpstr>Testien oletukset </vt:lpstr>
      <vt:lpstr>Testien oletukset </vt:lpstr>
      <vt:lpstr>PowerPoint Presentation</vt:lpstr>
      <vt:lpstr>PowerPoint Presentation</vt:lpstr>
      <vt:lpstr>PowerPoint Presentation</vt:lpstr>
      <vt:lpstr>Tilastollinen voima</vt:lpstr>
      <vt:lpstr>Voima-analyysit</vt:lpstr>
      <vt:lpstr>Voima-analyysit</vt:lpstr>
      <vt:lpstr>Voima-analyysit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Tilastotieteen etiikka</dc:title>
  <dc:creator>Jouko Miettunen</dc:creator>
  <cp:lastModifiedBy>Jouko Miettunen</cp:lastModifiedBy>
  <cp:revision>19</cp:revision>
  <dcterms:created xsi:type="dcterms:W3CDTF">2017-10-05T09:24:46Z</dcterms:created>
  <dcterms:modified xsi:type="dcterms:W3CDTF">2017-10-10T06:42:47Z</dcterms:modified>
</cp:coreProperties>
</file>